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4"/>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02" r:id="rId42"/>
    <p:sldId id="283" r:id="rId4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07" autoAdjust="0"/>
    <p:restoredTop sz="94703"/>
  </p:normalViewPr>
  <p:slideViewPr>
    <p:cSldViewPr snapToGrid="0">
      <p:cViewPr varScale="1">
        <p:scale>
          <a:sx n="101" d="100"/>
          <a:sy n="101" d="100"/>
        </p:scale>
        <p:origin x="6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hyperlink" Target="https://ieeexplore.ieee.org/xpl/conhome/10004440/proceeding"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7614684" y="3935291"/>
            <a:ext cx="3284075" cy="82296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7A6F7A-0E91-992D-AF29-5BDE3DE602E6}"/>
              </a:ext>
            </a:extLst>
          </p:cNvPr>
          <p:cNvSpPr txBox="1"/>
          <p:nvPr/>
        </p:nvSpPr>
        <p:spPr>
          <a:xfrm>
            <a:off x="1051910" y="5145974"/>
            <a:ext cx="688472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333333"/>
                </a:solidFill>
                <a:effectLst/>
                <a:latin typeface="Georgia" panose="02040502050405020303" pitchFamily="18" charset="0"/>
              </a:rPr>
              <a:t>1) Ellipsoids can be fit relatively tightly to the profiles of vehicles, and 2) the sizes of both the ego vehicle and agent can be accounted for by properly scaling the size of the ellipsoid around the vehicle.</a:t>
            </a:r>
            <a:endParaRPr lang="en-US" dirty="0"/>
          </a:p>
        </p:txBody>
      </p:sp>
      <p:pic>
        <p:nvPicPr>
          <p:cNvPr id="3" name="Picture 2">
            <a:extLst>
              <a:ext uri="{FF2B5EF4-FFF2-40B4-BE49-F238E27FC236}">
                <a16:creationId xmlns:a16="http://schemas.microsoft.com/office/drawing/2014/main" id="{68F80399-8248-42F7-A774-A01DE57FAC4A}"/>
              </a:ext>
            </a:extLst>
          </p:cNvPr>
          <p:cNvPicPr>
            <a:picLocks noChangeAspect="1"/>
          </p:cNvPicPr>
          <p:nvPr/>
        </p:nvPicPr>
        <p:blipFill>
          <a:blip r:embed="rId2"/>
          <a:stretch>
            <a:fillRect/>
          </a:stretch>
        </p:blipFill>
        <p:spPr>
          <a:xfrm>
            <a:off x="1051910" y="1342000"/>
            <a:ext cx="5654948" cy="2510670"/>
          </a:xfrm>
          <a:prstGeom prst="rect">
            <a:avLst/>
          </a:prstGeom>
        </p:spPr>
      </p:pic>
    </p:spTree>
    <p:extLst>
      <p:ext uri="{BB962C8B-B14F-4D97-AF65-F5344CB8AC3E}">
        <p14:creationId xmlns:p14="http://schemas.microsoft.com/office/powerpoint/2010/main" val="363308864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395C-C68E-50E0-9355-802FBE34CC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078DEF7-5495-4B13-0C41-615F7FA90C01}"/>
              </a:ext>
            </a:extLst>
          </p:cNvPr>
          <p:cNvSpPr>
            <a:spLocks noGrp="1"/>
          </p:cNvSpPr>
          <p:nvPr>
            <p:ph type="body" idx="1"/>
          </p:nvPr>
        </p:nvSpPr>
        <p:spPr/>
        <p:txBody>
          <a:bodyPr/>
          <a:lstStyle/>
          <a:p>
            <a:pPr marL="0" indent="0">
              <a:buNone/>
            </a:pPr>
            <a:r>
              <a:rPr lang="en-US" sz="1600" b="1" i="0" dirty="0">
                <a:solidFill>
                  <a:srgbClr val="333333"/>
                </a:solidFill>
                <a:effectLst/>
                <a:latin typeface="Arial" panose="020B0604020202020204" pitchFamily="34" charset="0"/>
              </a:rPr>
              <a:t>Path Planning and Predictive Control of Autonomous Vehicles for Obstacle Avoidance</a:t>
            </a:r>
          </a:p>
          <a:p>
            <a:pPr marL="0" indent="0">
              <a:buNone/>
            </a:pPr>
            <a:r>
              <a:rPr lang="en-US" sz="1600" b="0" i="0" u="sng" dirty="0">
                <a:solidFill>
                  <a:srgbClr val="006699"/>
                </a:solidFill>
                <a:effectLst/>
                <a:latin typeface="Arial" panose="020B0604020202020204" pitchFamily="34" charset="0"/>
                <a:hlinkClick r:id="rId2"/>
              </a:rPr>
              <a:t>2022 18th IEEE/ASME International Conference on Mechatronic and Embedded Systems and Applications (MESA)</a:t>
            </a:r>
            <a:endParaRPr lang="en-US" sz="1600" dirty="0"/>
          </a:p>
        </p:txBody>
      </p:sp>
    </p:spTree>
    <p:extLst>
      <p:ext uri="{BB962C8B-B14F-4D97-AF65-F5344CB8AC3E}">
        <p14:creationId xmlns:p14="http://schemas.microsoft.com/office/powerpoint/2010/main" val="700206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Props1.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2.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docProps/app.xml><?xml version="1.0" encoding="utf-8"?>
<Properties xmlns="http://schemas.openxmlformats.org/officeDocument/2006/extended-properties" xmlns:vt="http://schemas.openxmlformats.org/officeDocument/2006/docPropsVTypes">
  <TotalTime>10894</TotalTime>
  <Words>3257</Words>
  <Application>Microsoft Macintosh PowerPoint</Application>
  <PresentationFormat>Widescreen</PresentationFormat>
  <Paragraphs>285</Paragraphs>
  <Slides>39</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39</vt:i4>
      </vt:variant>
    </vt:vector>
  </HeadingPairs>
  <TitlesOfParts>
    <vt:vector size="58" baseType="lpstr">
      <vt:lpstr>AdvPS8E82</vt:lpstr>
      <vt:lpstr>AdvTimes</vt:lpstr>
      <vt:lpstr>Arial</vt:lpstr>
      <vt:lpstr>Calibri</vt:lpstr>
      <vt:lpstr>Calibri Light</vt:lpstr>
      <vt:lpstr>ElsevierGulliver</vt:lpstr>
      <vt:lpstr>Georgia</vt:lpstr>
      <vt:lpstr>NimbusRomNo9L</vt:lpstr>
      <vt:lpstr>Open Sans</vt:lpstr>
      <vt:lpstr>Söhne</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78</cp:revision>
  <dcterms:modified xsi:type="dcterms:W3CDTF">2023-02-13T18:42:55Z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